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9" r:id="rId1"/>
  </p:sldMasterIdLst>
  <p:sldIdLst>
    <p:sldId id="256" r:id="rId2"/>
    <p:sldId id="258" r:id="rId3"/>
    <p:sldId id="257" r:id="rId4"/>
    <p:sldId id="260" r:id="rId5"/>
    <p:sldId id="263" r:id="rId6"/>
    <p:sldId id="264" r:id="rId7"/>
    <p:sldId id="259" r:id="rId8"/>
    <p:sldId id="262"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nish kumar chintha" initials="mkc" lastIdx="1" clrIdx="0">
    <p:extLst>
      <p:ext uri="{19B8F6BF-5375-455C-9EA6-DF929625EA0E}">
        <p15:presenceInfo xmlns:p15="http://schemas.microsoft.com/office/powerpoint/2012/main" userId="671d1946d7a6480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9-20T20:59:02.325" idx="1">
    <p:pos x="10" y="10"/>
    <p:text/>
    <p:extLst>
      <p:ext uri="{C676402C-5697-4E1C-873F-D02D1690AC5C}">
        <p15:threadingInfo xmlns:p15="http://schemas.microsoft.com/office/powerpoint/2012/main" timeZoneBias="-330"/>
      </p:ext>
    </p:extLst>
  </p:cm>
</p:cmLst>
</file>

<file path=ppt/media/image1.png>
</file>

<file path=ppt/media/image2.jpeg>
</file>

<file path=ppt/media/image3.jpeg>
</file>

<file path=ppt/media/image4.jpeg>
</file>

<file path=ppt/media/image5.jpeg>
</file>

<file path=ppt/media/image6.jpeg>
</file>

<file path=ppt/media/image7.png>
</file>

<file path=ppt/media/image8.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1965B2-3573-418C-A7A8-587E42778CD9}"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22335195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1965B2-3573-418C-A7A8-587E42778CD9}"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783636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1965B2-3573-418C-A7A8-587E42778CD9}"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5A6526D-AEA2-45C8-BE22-723F3813E3F7}"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71837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1965B2-3573-418C-A7A8-587E42778CD9}"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344151760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1965B2-3573-418C-A7A8-587E42778CD9}"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A6526D-AEA2-45C8-BE22-723F3813E3F7}"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8732093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551965B2-3573-418C-A7A8-587E42778CD9}"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39080258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1965B2-3573-418C-A7A8-587E42778CD9}"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31492128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1965B2-3573-418C-A7A8-587E42778CD9}"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26762967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1965B2-3573-418C-A7A8-587E42778CD9}"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4064909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1965B2-3573-418C-A7A8-587E42778CD9}" type="datetimeFigureOut">
              <a:rPr lang="en-US" smtClean="0"/>
              <a:t>9/20/2022</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18691406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1965B2-3573-418C-A7A8-587E42778CD9}"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1392313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1965B2-3573-418C-A7A8-587E42778CD9}" type="datetimeFigureOut">
              <a:rPr lang="en-US" smtClean="0"/>
              <a:t>9/20/2022</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23182358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1965B2-3573-418C-A7A8-587E42778CD9}" type="datetimeFigureOut">
              <a:rPr lang="en-US" smtClean="0"/>
              <a:t>9/20/2022</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4150416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1965B2-3573-418C-A7A8-587E42778CD9}" type="datetimeFigureOut">
              <a:rPr lang="en-US" smtClean="0"/>
              <a:t>9/20/2022</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1852351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1965B2-3573-418C-A7A8-587E42778CD9}"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35181625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1965B2-3573-418C-A7A8-587E42778CD9}" type="datetimeFigureOut">
              <a:rPr lang="en-US" smtClean="0"/>
              <a:t>9/20/2022</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5A6526D-AEA2-45C8-BE22-723F3813E3F7}" type="slidenum">
              <a:rPr lang="en-US" smtClean="0"/>
              <a:t>‹#›</a:t>
            </a:fld>
            <a:endParaRPr lang="en-US"/>
          </a:p>
        </p:txBody>
      </p:sp>
    </p:spTree>
    <p:extLst>
      <p:ext uri="{BB962C8B-B14F-4D97-AF65-F5344CB8AC3E}">
        <p14:creationId xmlns:p14="http://schemas.microsoft.com/office/powerpoint/2010/main" val="596559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tileRect/>
        </a:gradFill>
        <a:effectLst/>
      </p:bgPr>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551965B2-3573-418C-A7A8-587E42778CD9}" type="datetimeFigureOut">
              <a:rPr lang="en-US" smtClean="0"/>
              <a:t>9/20/2022</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5A6526D-AEA2-45C8-BE22-723F3813E3F7}" type="slidenum">
              <a:rPr lang="en-US" smtClean="0"/>
              <a:t>‹#›</a:t>
            </a:fld>
            <a:endParaRPr lang="en-US"/>
          </a:p>
        </p:txBody>
      </p:sp>
    </p:spTree>
    <p:extLst>
      <p:ext uri="{BB962C8B-B14F-4D97-AF65-F5344CB8AC3E}">
        <p14:creationId xmlns:p14="http://schemas.microsoft.com/office/powerpoint/2010/main" val="2148925883"/>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 id="2147483701" r:id="rId12"/>
    <p:sldLayoutId id="2147483702" r:id="rId13"/>
    <p:sldLayoutId id="2147483703" r:id="rId14"/>
    <p:sldLayoutId id="2147483704" r:id="rId15"/>
    <p:sldLayoutId id="2147483705"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6.jpeg"/><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comments" Target="../comments/comment1.xml"/><Relationship Id="rId5" Type="http://schemas.openxmlformats.org/officeDocument/2006/relationships/image" Target="../media/image1.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3CC92A7C-6A58-4E58-B13D-BD8BAEA6D2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3" name="Group 1032">
            <a:extLst>
              <a:ext uri="{FF2B5EF4-FFF2-40B4-BE49-F238E27FC236}">
                <a16:creationId xmlns:a16="http://schemas.microsoft.com/office/drawing/2014/main" id="{BE28EF24-9AAC-46CE-915B-C3513A9786E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034" name="Freeform 11">
              <a:extLst>
                <a:ext uri="{FF2B5EF4-FFF2-40B4-BE49-F238E27FC236}">
                  <a16:creationId xmlns:a16="http://schemas.microsoft.com/office/drawing/2014/main" id="{22A4915C-5BAE-4EF1-98D9-80B7ACCCE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035" name="Freeform 12">
              <a:extLst>
                <a:ext uri="{FF2B5EF4-FFF2-40B4-BE49-F238E27FC236}">
                  <a16:creationId xmlns:a16="http://schemas.microsoft.com/office/drawing/2014/main" id="{F4633A4E-2C66-4250-AAF4-88BFB27145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036" name="Freeform 13">
              <a:extLst>
                <a:ext uri="{FF2B5EF4-FFF2-40B4-BE49-F238E27FC236}">
                  <a16:creationId xmlns:a16="http://schemas.microsoft.com/office/drawing/2014/main" id="{D946C36C-F30A-469F-9887-FD626B5889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037" name="Freeform 14">
              <a:extLst>
                <a:ext uri="{FF2B5EF4-FFF2-40B4-BE49-F238E27FC236}">
                  <a16:creationId xmlns:a16="http://schemas.microsoft.com/office/drawing/2014/main" id="{453195CD-75B2-44EB-AE90-2F3CB86B16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038" name="Freeform 15">
              <a:extLst>
                <a:ext uri="{FF2B5EF4-FFF2-40B4-BE49-F238E27FC236}">
                  <a16:creationId xmlns:a16="http://schemas.microsoft.com/office/drawing/2014/main" id="{D358E0A7-46FF-4777-8BB6-7F869F3A6E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039" name="Freeform 16">
              <a:extLst>
                <a:ext uri="{FF2B5EF4-FFF2-40B4-BE49-F238E27FC236}">
                  <a16:creationId xmlns:a16="http://schemas.microsoft.com/office/drawing/2014/main" id="{7448C2A2-1FD8-456F-B43C-10C95E72F5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040" name="Freeform 17">
              <a:extLst>
                <a:ext uri="{FF2B5EF4-FFF2-40B4-BE49-F238E27FC236}">
                  <a16:creationId xmlns:a16="http://schemas.microsoft.com/office/drawing/2014/main" id="{98CFDE0C-EB8B-4A76-AA76-E37E285A9D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041" name="Freeform 18">
              <a:extLst>
                <a:ext uri="{FF2B5EF4-FFF2-40B4-BE49-F238E27FC236}">
                  <a16:creationId xmlns:a16="http://schemas.microsoft.com/office/drawing/2014/main" id="{E638037C-E45E-431C-B053-DA572B4466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042" name="Freeform 19">
              <a:extLst>
                <a:ext uri="{FF2B5EF4-FFF2-40B4-BE49-F238E27FC236}">
                  <a16:creationId xmlns:a16="http://schemas.microsoft.com/office/drawing/2014/main" id="{B62D87FA-4675-41EE-96E5-5F7D9A8091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043" name="Freeform 20">
              <a:extLst>
                <a:ext uri="{FF2B5EF4-FFF2-40B4-BE49-F238E27FC236}">
                  <a16:creationId xmlns:a16="http://schemas.microsoft.com/office/drawing/2014/main" id="{8584ED54-D08D-4121-A2D6-90AD77B245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044" name="Freeform 21">
              <a:extLst>
                <a:ext uri="{FF2B5EF4-FFF2-40B4-BE49-F238E27FC236}">
                  <a16:creationId xmlns:a16="http://schemas.microsoft.com/office/drawing/2014/main" id="{C5B0EDA2-D009-4AAE-BC70-2B8183AF89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045" name="Freeform 22">
              <a:extLst>
                <a:ext uri="{FF2B5EF4-FFF2-40B4-BE49-F238E27FC236}">
                  <a16:creationId xmlns:a16="http://schemas.microsoft.com/office/drawing/2014/main" id="{0DABB3EA-C682-4AB4-89E3-F738C3BFC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sp>
        <p:nvSpPr>
          <p:cNvPr id="3" name="Subtitle 2">
            <a:extLst>
              <a:ext uri="{FF2B5EF4-FFF2-40B4-BE49-F238E27FC236}">
                <a16:creationId xmlns:a16="http://schemas.microsoft.com/office/drawing/2014/main" id="{4757587C-F9D8-4C40-B26E-104E9D6DB168}"/>
              </a:ext>
            </a:extLst>
          </p:cNvPr>
          <p:cNvSpPr>
            <a:spLocks noGrp="1"/>
          </p:cNvSpPr>
          <p:nvPr>
            <p:ph type="subTitle" idx="1"/>
          </p:nvPr>
        </p:nvSpPr>
        <p:spPr>
          <a:xfrm>
            <a:off x="2674726" y="3423042"/>
            <a:ext cx="8915399" cy="2716883"/>
          </a:xfrm>
        </p:spPr>
        <p:txBody>
          <a:bodyPr>
            <a:noAutofit/>
          </a:bodyPr>
          <a:lstStyle/>
          <a:p>
            <a:pPr>
              <a:lnSpc>
                <a:spcPct val="90000"/>
              </a:lnSpc>
            </a:pPr>
            <a:r>
              <a:rPr lang="en-US" sz="2800" b="1" dirty="0"/>
              <a:t>Team ID: 25940</a:t>
            </a:r>
          </a:p>
          <a:p>
            <a:pPr>
              <a:lnSpc>
                <a:spcPct val="90000"/>
              </a:lnSpc>
            </a:pPr>
            <a:r>
              <a:rPr lang="en-US" sz="2800" b="1" dirty="0"/>
              <a:t>Team Name: HEAPIFIERS</a:t>
            </a:r>
          </a:p>
          <a:p>
            <a:pPr>
              <a:lnSpc>
                <a:spcPct val="90000"/>
              </a:lnSpc>
            </a:pPr>
            <a:r>
              <a:rPr lang="en-US" sz="2800" b="1" dirty="0"/>
              <a:t>No. of Members: 6</a:t>
            </a:r>
          </a:p>
          <a:p>
            <a:pPr>
              <a:lnSpc>
                <a:spcPct val="90000"/>
              </a:lnSpc>
            </a:pPr>
            <a:r>
              <a:rPr lang="en-US" sz="2800" b="1" dirty="0"/>
              <a:t>Team Leader Name: CHINTHA MANISH KUMAR</a:t>
            </a:r>
          </a:p>
          <a:p>
            <a:pPr>
              <a:lnSpc>
                <a:spcPct val="90000"/>
              </a:lnSpc>
            </a:pPr>
            <a:r>
              <a:rPr lang="en-US" sz="2800" b="1" dirty="0"/>
              <a:t>Problem Statement ID: PK851</a:t>
            </a:r>
          </a:p>
        </p:txBody>
      </p:sp>
      <p:grpSp>
        <p:nvGrpSpPr>
          <p:cNvPr id="1047" name="Group 1046">
            <a:extLst>
              <a:ext uri="{FF2B5EF4-FFF2-40B4-BE49-F238E27FC236}">
                <a16:creationId xmlns:a16="http://schemas.microsoft.com/office/drawing/2014/main" id="{455AD17B-B3F7-4D05-8FA5-6493F2CBAEC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1048" name="Freeform 27">
              <a:extLst>
                <a:ext uri="{FF2B5EF4-FFF2-40B4-BE49-F238E27FC236}">
                  <a16:creationId xmlns:a16="http://schemas.microsoft.com/office/drawing/2014/main" id="{B96F8D32-B863-4FAD-974E-FEC8D87524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049" name="Freeform 28">
              <a:extLst>
                <a:ext uri="{FF2B5EF4-FFF2-40B4-BE49-F238E27FC236}">
                  <a16:creationId xmlns:a16="http://schemas.microsoft.com/office/drawing/2014/main" id="{992A048B-63EE-41EA-91CF-68B186A91C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050" name="Freeform 29">
              <a:extLst>
                <a:ext uri="{FF2B5EF4-FFF2-40B4-BE49-F238E27FC236}">
                  <a16:creationId xmlns:a16="http://schemas.microsoft.com/office/drawing/2014/main" id="{BAB9D9BE-A169-4344-B592-657BA18C3B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051" name="Freeform 30">
              <a:extLst>
                <a:ext uri="{FF2B5EF4-FFF2-40B4-BE49-F238E27FC236}">
                  <a16:creationId xmlns:a16="http://schemas.microsoft.com/office/drawing/2014/main" id="{F0D83F40-BD05-4F3B-A67A-0E39072744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052" name="Freeform 31">
              <a:extLst>
                <a:ext uri="{FF2B5EF4-FFF2-40B4-BE49-F238E27FC236}">
                  <a16:creationId xmlns:a16="http://schemas.microsoft.com/office/drawing/2014/main" id="{F6DF37C0-E9F2-4D87-B6DC-A5C0251089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053" name="Freeform 32">
              <a:extLst>
                <a:ext uri="{FF2B5EF4-FFF2-40B4-BE49-F238E27FC236}">
                  <a16:creationId xmlns:a16="http://schemas.microsoft.com/office/drawing/2014/main" id="{D1A4E04D-137A-40D0-97B2-CCD94E38EA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054" name="Freeform 33">
              <a:extLst>
                <a:ext uri="{FF2B5EF4-FFF2-40B4-BE49-F238E27FC236}">
                  <a16:creationId xmlns:a16="http://schemas.microsoft.com/office/drawing/2014/main" id="{FDE9DA00-36D7-45AF-BFE3-6B2407BB2D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055" name="Freeform 34">
              <a:extLst>
                <a:ext uri="{FF2B5EF4-FFF2-40B4-BE49-F238E27FC236}">
                  <a16:creationId xmlns:a16="http://schemas.microsoft.com/office/drawing/2014/main" id="{CD78AA11-D71F-4734-97DD-EAABD61EAC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056" name="Freeform 35">
              <a:extLst>
                <a:ext uri="{FF2B5EF4-FFF2-40B4-BE49-F238E27FC236}">
                  <a16:creationId xmlns:a16="http://schemas.microsoft.com/office/drawing/2014/main" id="{231073E1-6D36-4D35-9574-BFF0BE32CB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057" name="Freeform 36">
              <a:extLst>
                <a:ext uri="{FF2B5EF4-FFF2-40B4-BE49-F238E27FC236}">
                  <a16:creationId xmlns:a16="http://schemas.microsoft.com/office/drawing/2014/main" id="{9FF5CEF9-5243-4286-BBFD-C6D18F703E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058" name="Freeform 37">
              <a:extLst>
                <a:ext uri="{FF2B5EF4-FFF2-40B4-BE49-F238E27FC236}">
                  <a16:creationId xmlns:a16="http://schemas.microsoft.com/office/drawing/2014/main" id="{3987C798-9007-4905-A4D2-F6B7778E54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059" name="Freeform 38">
              <a:extLst>
                <a:ext uri="{FF2B5EF4-FFF2-40B4-BE49-F238E27FC236}">
                  <a16:creationId xmlns:a16="http://schemas.microsoft.com/office/drawing/2014/main" id="{914CF9AC-68D2-4433-9A54-DD1C15C34E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061" name="Rectangle 1060">
            <a:extLst>
              <a:ext uri="{FF2B5EF4-FFF2-40B4-BE49-F238E27FC236}">
                <a16:creationId xmlns:a16="http://schemas.microsoft.com/office/drawing/2014/main" id="{B73365D6-A648-4720-8CD8-4C4EAECA10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pic>
        <p:nvPicPr>
          <p:cNvPr id="1026" name="Picture 2" descr="Smart India Hackathon 2022">
            <a:extLst>
              <a:ext uri="{FF2B5EF4-FFF2-40B4-BE49-F238E27FC236}">
                <a16:creationId xmlns:a16="http://schemas.microsoft.com/office/drawing/2014/main" id="{665D0A75-AE45-4186-85A0-4C0372CEC90B}"/>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073139" y="228600"/>
            <a:ext cx="5536918" cy="2505456"/>
          </a:xfrm>
          <a:prstGeom prst="rect">
            <a:avLst/>
          </a:prstGeom>
          <a:noFill/>
          <a:extLst>
            <a:ext uri="{909E8E84-426E-40DD-AFC4-6F175D3DCCD1}">
              <a14:hiddenFill xmlns:a14="http://schemas.microsoft.com/office/drawing/2010/main">
                <a:solidFill>
                  <a:srgbClr val="FFFFFF"/>
                </a:solidFill>
              </a14:hiddenFill>
            </a:ext>
          </a:extLst>
        </p:spPr>
      </p:pic>
      <p:sp>
        <p:nvSpPr>
          <p:cNvPr id="1063" name="Freeform 33">
            <a:extLst>
              <a:ext uri="{FF2B5EF4-FFF2-40B4-BE49-F238E27FC236}">
                <a16:creationId xmlns:a16="http://schemas.microsoft.com/office/drawing/2014/main" id="{186DB3B2-CEAC-4F62-A76F-B1FA76714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588986"/>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Tree>
    <p:extLst>
      <p:ext uri="{BB962C8B-B14F-4D97-AF65-F5344CB8AC3E}">
        <p14:creationId xmlns:p14="http://schemas.microsoft.com/office/powerpoint/2010/main" val="9634878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C6AFB4-0139-45C2-8100-E6F869C70A6D}"/>
              </a:ext>
            </a:extLst>
          </p:cNvPr>
          <p:cNvSpPr>
            <a:spLocks noGrp="1"/>
          </p:cNvSpPr>
          <p:nvPr>
            <p:ph type="title"/>
          </p:nvPr>
        </p:nvSpPr>
        <p:spPr>
          <a:xfrm>
            <a:off x="1593587" y="424085"/>
            <a:ext cx="7189519" cy="1280890"/>
          </a:xfrm>
        </p:spPr>
        <p:txBody>
          <a:bodyPr/>
          <a:lstStyle/>
          <a:p>
            <a:r>
              <a:rPr lang="en-US" sz="4000" dirty="0"/>
              <a:t>Details</a:t>
            </a:r>
            <a:r>
              <a:rPr lang="en-US" dirty="0"/>
              <a:t> of all Team Members</a:t>
            </a:r>
          </a:p>
        </p:txBody>
      </p:sp>
      <p:graphicFrame>
        <p:nvGraphicFramePr>
          <p:cNvPr id="4" name="Table 4">
            <a:extLst>
              <a:ext uri="{FF2B5EF4-FFF2-40B4-BE49-F238E27FC236}">
                <a16:creationId xmlns:a16="http://schemas.microsoft.com/office/drawing/2014/main" id="{13F0AFBA-FC3B-4CBB-8A43-1BF24A10CE88}"/>
              </a:ext>
            </a:extLst>
          </p:cNvPr>
          <p:cNvGraphicFramePr>
            <a:graphicFrameLocks noGrp="1"/>
          </p:cNvGraphicFramePr>
          <p:nvPr>
            <p:extLst>
              <p:ext uri="{D42A27DB-BD31-4B8C-83A1-F6EECF244321}">
                <p14:modId xmlns:p14="http://schemas.microsoft.com/office/powerpoint/2010/main" val="318509541"/>
              </p:ext>
            </p:extLst>
          </p:nvPr>
        </p:nvGraphicFramePr>
        <p:xfrm>
          <a:off x="1398588" y="1704975"/>
          <a:ext cx="9931400" cy="4513897"/>
        </p:xfrm>
        <a:graphic>
          <a:graphicData uri="http://schemas.openxmlformats.org/drawingml/2006/table">
            <a:tbl>
              <a:tblPr firstRow="1" bandRow="1">
                <a:tableStyleId>{5C22544A-7EE6-4342-B048-85BDC9FD1C3A}</a:tableStyleId>
              </a:tblPr>
              <a:tblGrid>
                <a:gridCol w="673100">
                  <a:extLst>
                    <a:ext uri="{9D8B030D-6E8A-4147-A177-3AD203B41FA5}">
                      <a16:colId xmlns:a16="http://schemas.microsoft.com/office/drawing/2014/main" val="100938959"/>
                    </a:ext>
                  </a:extLst>
                </a:gridCol>
                <a:gridCol w="3057525">
                  <a:extLst>
                    <a:ext uri="{9D8B030D-6E8A-4147-A177-3AD203B41FA5}">
                      <a16:colId xmlns:a16="http://schemas.microsoft.com/office/drawing/2014/main" val="966391163"/>
                    </a:ext>
                  </a:extLst>
                </a:gridCol>
                <a:gridCol w="3300412">
                  <a:extLst>
                    <a:ext uri="{9D8B030D-6E8A-4147-A177-3AD203B41FA5}">
                      <a16:colId xmlns:a16="http://schemas.microsoft.com/office/drawing/2014/main" val="1087756063"/>
                    </a:ext>
                  </a:extLst>
                </a:gridCol>
                <a:gridCol w="2900363">
                  <a:extLst>
                    <a:ext uri="{9D8B030D-6E8A-4147-A177-3AD203B41FA5}">
                      <a16:colId xmlns:a16="http://schemas.microsoft.com/office/drawing/2014/main" val="3527875965"/>
                    </a:ext>
                  </a:extLst>
                </a:gridCol>
              </a:tblGrid>
              <a:tr h="423862">
                <a:tc>
                  <a:txBody>
                    <a:bodyPr/>
                    <a:lstStyle/>
                    <a:p>
                      <a:pPr algn="ctr"/>
                      <a:r>
                        <a:rPr lang="en-US" dirty="0"/>
                        <a:t>SN</a:t>
                      </a:r>
                    </a:p>
                  </a:txBody>
                  <a:tcPr/>
                </a:tc>
                <a:tc>
                  <a:txBody>
                    <a:bodyPr/>
                    <a:lstStyle/>
                    <a:p>
                      <a:pPr algn="ctr"/>
                      <a:r>
                        <a:rPr lang="en-US" dirty="0"/>
                        <a:t>Team Member Name</a:t>
                      </a:r>
                    </a:p>
                  </a:txBody>
                  <a:tcPr/>
                </a:tc>
                <a:tc>
                  <a:txBody>
                    <a:bodyPr/>
                    <a:lstStyle/>
                    <a:p>
                      <a:pPr algn="ctr"/>
                      <a:r>
                        <a:rPr lang="en-US" dirty="0"/>
                        <a:t>Role</a:t>
                      </a:r>
                    </a:p>
                  </a:txBody>
                  <a:tcPr/>
                </a:tc>
                <a:tc>
                  <a:txBody>
                    <a:bodyPr/>
                    <a:lstStyle/>
                    <a:p>
                      <a:pPr algn="ctr"/>
                      <a:r>
                        <a:rPr lang="en-US" dirty="0"/>
                        <a:t>College Passing Year</a:t>
                      </a:r>
                    </a:p>
                  </a:txBody>
                  <a:tcPr/>
                </a:tc>
                <a:extLst>
                  <a:ext uri="{0D108BD9-81ED-4DB2-BD59-A6C34878D82A}">
                    <a16:rowId xmlns:a16="http://schemas.microsoft.com/office/drawing/2014/main" val="3001014953"/>
                  </a:ext>
                </a:extLst>
              </a:tr>
              <a:tr h="561975">
                <a:tc>
                  <a:txBody>
                    <a:bodyPr/>
                    <a:lstStyle/>
                    <a:p>
                      <a:r>
                        <a:rPr lang="en-US" dirty="0"/>
                        <a:t>1</a:t>
                      </a:r>
                    </a:p>
                  </a:txBody>
                  <a:tcPr/>
                </a:tc>
                <a:tc>
                  <a:txBody>
                    <a:bodyPr/>
                    <a:lstStyle/>
                    <a:p>
                      <a:r>
                        <a:rPr lang="en-US" dirty="0"/>
                        <a:t>CHINTHA MANISH KUMAR</a:t>
                      </a:r>
                    </a:p>
                  </a:txBody>
                  <a:tcPr/>
                </a:tc>
                <a:tc>
                  <a:txBody>
                    <a:bodyPr/>
                    <a:lstStyle/>
                    <a:p>
                      <a:r>
                        <a:rPr lang="en-US" dirty="0"/>
                        <a:t>LEADER</a:t>
                      </a:r>
                    </a:p>
                  </a:txBody>
                  <a:tcPr/>
                </a:tc>
                <a:tc>
                  <a:txBody>
                    <a:bodyPr/>
                    <a:lstStyle/>
                    <a:p>
                      <a:r>
                        <a:rPr lang="en-US" dirty="0"/>
                        <a:t>2024</a:t>
                      </a:r>
                    </a:p>
                  </a:txBody>
                  <a:tcPr/>
                </a:tc>
                <a:extLst>
                  <a:ext uri="{0D108BD9-81ED-4DB2-BD59-A6C34878D82A}">
                    <a16:rowId xmlns:a16="http://schemas.microsoft.com/office/drawing/2014/main" val="3272063868"/>
                  </a:ext>
                </a:extLst>
              </a:tr>
              <a:tr h="561975">
                <a:tc>
                  <a:txBody>
                    <a:bodyPr/>
                    <a:lstStyle/>
                    <a:p>
                      <a:r>
                        <a:rPr lang="en-US" dirty="0"/>
                        <a:t>2</a:t>
                      </a:r>
                    </a:p>
                  </a:txBody>
                  <a:tcPr/>
                </a:tc>
                <a:tc>
                  <a:txBody>
                    <a:bodyPr/>
                    <a:lstStyle/>
                    <a:p>
                      <a:r>
                        <a:rPr lang="en-US" dirty="0"/>
                        <a:t>SAGAR LALWANI</a:t>
                      </a:r>
                    </a:p>
                  </a:txBody>
                  <a:tcPr/>
                </a:tc>
                <a:tc>
                  <a:txBody>
                    <a:bodyPr/>
                    <a:lstStyle/>
                    <a:p>
                      <a:r>
                        <a:rPr lang="en-US" dirty="0"/>
                        <a:t>MEMBER</a:t>
                      </a:r>
                    </a:p>
                  </a:txBody>
                  <a:tcPr/>
                </a:tc>
                <a:tc>
                  <a:txBody>
                    <a:bodyPr/>
                    <a:lstStyle/>
                    <a:p>
                      <a:r>
                        <a:rPr lang="en-US" dirty="0"/>
                        <a:t>2023</a:t>
                      </a:r>
                    </a:p>
                  </a:txBody>
                  <a:tcPr/>
                </a:tc>
                <a:extLst>
                  <a:ext uri="{0D108BD9-81ED-4DB2-BD59-A6C34878D82A}">
                    <a16:rowId xmlns:a16="http://schemas.microsoft.com/office/drawing/2014/main" val="2617613052"/>
                  </a:ext>
                </a:extLst>
              </a:tr>
              <a:tr h="561975">
                <a:tc>
                  <a:txBody>
                    <a:bodyPr/>
                    <a:lstStyle/>
                    <a:p>
                      <a:r>
                        <a:rPr lang="en-US" dirty="0"/>
                        <a:t>3</a:t>
                      </a:r>
                    </a:p>
                  </a:txBody>
                  <a:tcPr/>
                </a:tc>
                <a:tc>
                  <a:txBody>
                    <a:bodyPr/>
                    <a:lstStyle/>
                    <a:p>
                      <a:r>
                        <a:rPr lang="en-US" dirty="0"/>
                        <a:t>PAREPALLI VENKAT CHARAN</a:t>
                      </a:r>
                    </a:p>
                  </a:txBody>
                  <a:tcPr/>
                </a:tc>
                <a:tc>
                  <a:txBody>
                    <a:bodyPr/>
                    <a:lstStyle/>
                    <a:p>
                      <a:r>
                        <a:rPr lang="en-US" dirty="0"/>
                        <a:t>MEMBER</a:t>
                      </a:r>
                    </a:p>
                  </a:txBody>
                  <a:tcPr/>
                </a:tc>
                <a:tc>
                  <a:txBody>
                    <a:bodyPr/>
                    <a:lstStyle/>
                    <a:p>
                      <a:r>
                        <a:rPr lang="en-US" dirty="0"/>
                        <a:t>2024</a:t>
                      </a:r>
                    </a:p>
                  </a:txBody>
                  <a:tcPr/>
                </a:tc>
                <a:extLst>
                  <a:ext uri="{0D108BD9-81ED-4DB2-BD59-A6C34878D82A}">
                    <a16:rowId xmlns:a16="http://schemas.microsoft.com/office/drawing/2014/main" val="3732942209"/>
                  </a:ext>
                </a:extLst>
              </a:tr>
              <a:tr h="561975">
                <a:tc>
                  <a:txBody>
                    <a:bodyPr/>
                    <a:lstStyle/>
                    <a:p>
                      <a:r>
                        <a:rPr lang="en-US" dirty="0"/>
                        <a:t>4</a:t>
                      </a:r>
                    </a:p>
                  </a:txBody>
                  <a:tcPr/>
                </a:tc>
                <a:tc>
                  <a:txBody>
                    <a:bodyPr/>
                    <a:lstStyle/>
                    <a:p>
                      <a:r>
                        <a:rPr lang="en-US" dirty="0"/>
                        <a:t>MOHAMMED MUBASHIRUDDIN</a:t>
                      </a:r>
                    </a:p>
                  </a:txBody>
                  <a:tcPr/>
                </a:tc>
                <a:tc>
                  <a:txBody>
                    <a:bodyPr/>
                    <a:lstStyle/>
                    <a:p>
                      <a:r>
                        <a:rPr lang="en-US" dirty="0"/>
                        <a:t>MEMBER</a:t>
                      </a:r>
                    </a:p>
                  </a:txBody>
                  <a:tcPr/>
                </a:tc>
                <a:tc>
                  <a:txBody>
                    <a:bodyPr/>
                    <a:lstStyle/>
                    <a:p>
                      <a:r>
                        <a:rPr lang="en-US" dirty="0"/>
                        <a:t>2024</a:t>
                      </a:r>
                    </a:p>
                  </a:txBody>
                  <a:tcPr/>
                </a:tc>
                <a:extLst>
                  <a:ext uri="{0D108BD9-81ED-4DB2-BD59-A6C34878D82A}">
                    <a16:rowId xmlns:a16="http://schemas.microsoft.com/office/drawing/2014/main" val="2088285779"/>
                  </a:ext>
                </a:extLst>
              </a:tr>
              <a:tr h="561975">
                <a:tc>
                  <a:txBody>
                    <a:bodyPr/>
                    <a:lstStyle/>
                    <a:p>
                      <a:r>
                        <a:rPr lang="en-US" dirty="0"/>
                        <a:t>5</a:t>
                      </a:r>
                    </a:p>
                  </a:txBody>
                  <a:tcPr/>
                </a:tc>
                <a:tc>
                  <a:txBody>
                    <a:bodyPr/>
                    <a:lstStyle/>
                    <a:p>
                      <a:r>
                        <a:rPr lang="en-US" dirty="0"/>
                        <a:t>GOLI PRERANA</a:t>
                      </a:r>
                    </a:p>
                  </a:txBody>
                  <a:tcPr/>
                </a:tc>
                <a:tc>
                  <a:txBody>
                    <a:bodyPr/>
                    <a:lstStyle/>
                    <a:p>
                      <a:r>
                        <a:rPr lang="en-US" dirty="0"/>
                        <a:t>MEMBER</a:t>
                      </a:r>
                    </a:p>
                  </a:txBody>
                  <a:tcPr/>
                </a:tc>
                <a:tc>
                  <a:txBody>
                    <a:bodyPr/>
                    <a:lstStyle/>
                    <a:p>
                      <a:r>
                        <a:rPr lang="en-US" dirty="0"/>
                        <a:t>2024</a:t>
                      </a:r>
                    </a:p>
                  </a:txBody>
                  <a:tcPr/>
                </a:tc>
                <a:extLst>
                  <a:ext uri="{0D108BD9-81ED-4DB2-BD59-A6C34878D82A}">
                    <a16:rowId xmlns:a16="http://schemas.microsoft.com/office/drawing/2014/main" val="1847875291"/>
                  </a:ext>
                </a:extLst>
              </a:tr>
              <a:tr h="561975">
                <a:tc>
                  <a:txBody>
                    <a:bodyPr/>
                    <a:lstStyle/>
                    <a:p>
                      <a:r>
                        <a:rPr lang="en-US" dirty="0"/>
                        <a:t>6</a:t>
                      </a:r>
                    </a:p>
                  </a:txBody>
                  <a:tcPr/>
                </a:tc>
                <a:tc>
                  <a:txBody>
                    <a:bodyPr/>
                    <a:lstStyle/>
                    <a:p>
                      <a:r>
                        <a:rPr lang="en-US" dirty="0"/>
                        <a:t>EGA PUJITHA</a:t>
                      </a:r>
                    </a:p>
                  </a:txBody>
                  <a:tcPr/>
                </a:tc>
                <a:tc>
                  <a:txBody>
                    <a:bodyPr/>
                    <a:lstStyle/>
                    <a:p>
                      <a:r>
                        <a:rPr lang="en-US" dirty="0"/>
                        <a:t>MEMBER</a:t>
                      </a:r>
                    </a:p>
                  </a:txBody>
                  <a:tcPr/>
                </a:tc>
                <a:tc>
                  <a:txBody>
                    <a:bodyPr/>
                    <a:lstStyle/>
                    <a:p>
                      <a:r>
                        <a:rPr lang="en-US" dirty="0"/>
                        <a:t>2024</a:t>
                      </a:r>
                    </a:p>
                  </a:txBody>
                  <a:tcPr/>
                </a:tc>
                <a:extLst>
                  <a:ext uri="{0D108BD9-81ED-4DB2-BD59-A6C34878D82A}">
                    <a16:rowId xmlns:a16="http://schemas.microsoft.com/office/drawing/2014/main" val="3867218290"/>
                  </a:ext>
                </a:extLst>
              </a:tr>
              <a:tr h="561975">
                <a:tc>
                  <a:txBody>
                    <a:bodyPr/>
                    <a:lstStyle/>
                    <a:p>
                      <a:r>
                        <a:rPr lang="en-US" dirty="0"/>
                        <a:t>7</a:t>
                      </a:r>
                    </a:p>
                  </a:txBody>
                  <a:tcPr/>
                </a:tc>
                <a:tc>
                  <a:txBody>
                    <a:bodyPr/>
                    <a:lstStyle/>
                    <a:p>
                      <a:endParaRPr lang="en-US"/>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814843159"/>
                  </a:ext>
                </a:extLst>
              </a:tr>
            </a:tbl>
          </a:graphicData>
        </a:graphic>
      </p:graphicFrame>
      <p:pic>
        <p:nvPicPr>
          <p:cNvPr id="5" name="Picture 2" descr="Smart India Hackathon 2022">
            <a:extLst>
              <a:ext uri="{FF2B5EF4-FFF2-40B4-BE49-F238E27FC236}">
                <a16:creationId xmlns:a16="http://schemas.microsoft.com/office/drawing/2014/main" id="{61430460-FB96-4A63-881E-7D64B1536B7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909476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7129B-E8E9-4384-915A-DEE90D7092FB}"/>
              </a:ext>
            </a:extLst>
          </p:cNvPr>
          <p:cNvSpPr>
            <a:spLocks noGrp="1"/>
          </p:cNvSpPr>
          <p:nvPr>
            <p:ph type="title"/>
          </p:nvPr>
        </p:nvSpPr>
        <p:spPr/>
        <p:txBody>
          <a:bodyPr/>
          <a:lstStyle/>
          <a:p>
            <a:r>
              <a:rPr lang="en-US" dirty="0"/>
              <a:t>Idea Description (5 to 6 lines)</a:t>
            </a:r>
          </a:p>
        </p:txBody>
      </p:sp>
      <p:sp>
        <p:nvSpPr>
          <p:cNvPr id="3" name="Content Placeholder 2">
            <a:extLst>
              <a:ext uri="{FF2B5EF4-FFF2-40B4-BE49-F238E27FC236}">
                <a16:creationId xmlns:a16="http://schemas.microsoft.com/office/drawing/2014/main" id="{9A2499F1-1539-45AE-81EB-DDD8D6B1EACA}"/>
              </a:ext>
            </a:extLst>
          </p:cNvPr>
          <p:cNvSpPr>
            <a:spLocks noGrp="1"/>
          </p:cNvSpPr>
          <p:nvPr>
            <p:ph idx="1"/>
          </p:nvPr>
        </p:nvSpPr>
        <p:spPr/>
        <p:txBody>
          <a:bodyPr>
            <a:normAutofit/>
          </a:bodyPr>
          <a:lstStyle/>
          <a:p>
            <a:r>
              <a:rPr lang="en-US" dirty="0"/>
              <a:t>Scholarships, other government benefits becoming hard to reach people in remote places.</a:t>
            </a:r>
          </a:p>
          <a:p>
            <a:r>
              <a:rPr lang="en-US" dirty="0"/>
              <a:t> The optimized solution to this problem is to use the (Anytime Scholarship Service)ATSS system. </a:t>
            </a:r>
          </a:p>
          <a:p>
            <a:r>
              <a:rPr lang="en-US" dirty="0"/>
              <a:t>A volunteer operates this ATSS system.</a:t>
            </a:r>
          </a:p>
          <a:p>
            <a:r>
              <a:rPr lang="en-US" dirty="0"/>
              <a:t>Volunteer verifies beneficiary and gives scholarship amount.</a:t>
            </a:r>
          </a:p>
          <a:p>
            <a:r>
              <a:rPr lang="en-US" dirty="0"/>
              <a:t>ATSS provide an interface between volunteer and beneficiary.</a:t>
            </a:r>
          </a:p>
          <a:p>
            <a:r>
              <a:rPr lang="en-US" dirty="0"/>
              <a:t>It is a simple, secure and affordable way.</a:t>
            </a:r>
          </a:p>
        </p:txBody>
      </p:sp>
      <p:pic>
        <p:nvPicPr>
          <p:cNvPr id="4" name="Picture 2" descr="Smart India Hackathon 2022">
            <a:extLst>
              <a:ext uri="{FF2B5EF4-FFF2-40B4-BE49-F238E27FC236}">
                <a16:creationId xmlns:a16="http://schemas.microsoft.com/office/drawing/2014/main" id="{3E34EE0E-50C5-424C-A218-CA80D51FEC4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4946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A5AA2-8F36-4D6D-8C8F-953CB31844CB}"/>
              </a:ext>
            </a:extLst>
          </p:cNvPr>
          <p:cNvSpPr>
            <a:spLocks noGrp="1"/>
          </p:cNvSpPr>
          <p:nvPr>
            <p:ph type="title"/>
          </p:nvPr>
        </p:nvSpPr>
        <p:spPr>
          <a:xfrm>
            <a:off x="2592925" y="624110"/>
            <a:ext cx="6051013" cy="1280890"/>
          </a:xfrm>
        </p:spPr>
        <p:txBody>
          <a:bodyPr>
            <a:normAutofit fontScale="90000"/>
          </a:bodyPr>
          <a:lstStyle/>
          <a:p>
            <a:r>
              <a:rPr lang="en-US" dirty="0"/>
              <a:t>Innovative</a:t>
            </a:r>
            <a:r>
              <a:rPr lang="en-US" sz="4000" dirty="0"/>
              <a:t> Idea Solution (50 Words)</a:t>
            </a:r>
          </a:p>
        </p:txBody>
      </p:sp>
      <p:sp>
        <p:nvSpPr>
          <p:cNvPr id="3" name="Content Placeholder 2">
            <a:extLst>
              <a:ext uri="{FF2B5EF4-FFF2-40B4-BE49-F238E27FC236}">
                <a16:creationId xmlns:a16="http://schemas.microsoft.com/office/drawing/2014/main" id="{732D0F3C-B1AE-4135-806F-5A2503399C66}"/>
              </a:ext>
            </a:extLst>
          </p:cNvPr>
          <p:cNvSpPr>
            <a:spLocks noGrp="1"/>
          </p:cNvSpPr>
          <p:nvPr>
            <p:ph idx="1"/>
          </p:nvPr>
        </p:nvSpPr>
        <p:spPr>
          <a:xfrm>
            <a:off x="2310915" y="2101795"/>
            <a:ext cx="8915400" cy="3777622"/>
          </a:xfrm>
        </p:spPr>
        <p:txBody>
          <a:bodyPr/>
          <a:lstStyle/>
          <a:p>
            <a:pPr marL="0" indent="0">
              <a:buNone/>
            </a:pPr>
            <a:r>
              <a:rPr lang="en-US" dirty="0"/>
              <a:t>To build an offline portal for DBTs of scholarships we’ve used power line carrier communication (PLCC) through which we can transfer data without any network.</a:t>
            </a:r>
          </a:p>
          <a:p>
            <a:pPr marL="0" indent="0">
              <a:buNone/>
            </a:pPr>
            <a:r>
              <a:rPr lang="en-US" dirty="0"/>
              <a:t>As the information received by the ATSS, volunteer reaches the beneficiary and verify to provide the said scholarship amount. This verified details are later sent to the receivers as soon as it is connect to the PLCC.</a:t>
            </a:r>
          </a:p>
          <a:p>
            <a:pPr marL="0" indent="0">
              <a:buNone/>
            </a:pPr>
            <a:r>
              <a:rPr lang="en-US" dirty="0"/>
              <a:t>The data flow through power lines is encrypted that ensures the safe transfer of data.</a:t>
            </a:r>
          </a:p>
          <a:p>
            <a:pPr marL="0" indent="0">
              <a:buNone/>
            </a:pPr>
            <a:r>
              <a:rPr lang="en-US" dirty="0"/>
              <a:t>ATSS is provided with separate officer and volunteer portals to manage the access. </a:t>
            </a:r>
          </a:p>
        </p:txBody>
      </p:sp>
      <p:pic>
        <p:nvPicPr>
          <p:cNvPr id="4" name="Picture 2" descr="Smart India Hackathon 2022">
            <a:extLst>
              <a:ext uri="{FF2B5EF4-FFF2-40B4-BE49-F238E27FC236}">
                <a16:creationId xmlns:a16="http://schemas.microsoft.com/office/drawing/2014/main" id="{9FE4E6FB-E5FF-4573-9BFE-4EC6403DA2B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2410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A5AA2-8F36-4D6D-8C8F-953CB31844CB}"/>
              </a:ext>
            </a:extLst>
          </p:cNvPr>
          <p:cNvSpPr>
            <a:spLocks noGrp="1"/>
          </p:cNvSpPr>
          <p:nvPr>
            <p:ph type="title"/>
          </p:nvPr>
        </p:nvSpPr>
        <p:spPr>
          <a:xfrm>
            <a:off x="2592925" y="624110"/>
            <a:ext cx="6808250" cy="1280890"/>
          </a:xfrm>
        </p:spPr>
        <p:txBody>
          <a:bodyPr>
            <a:normAutofit fontScale="90000"/>
          </a:bodyPr>
          <a:lstStyle/>
          <a:p>
            <a:r>
              <a:rPr lang="en-US" dirty="0"/>
              <a:t>Reference Architecture / </a:t>
            </a:r>
            <a:br>
              <a:rPr lang="en-US" dirty="0"/>
            </a:br>
            <a:r>
              <a:rPr lang="en-US" dirty="0"/>
              <a:t>Solution Architecture </a:t>
            </a:r>
            <a:r>
              <a:rPr lang="en-US" sz="4000" dirty="0"/>
              <a:t>(50 Words)</a:t>
            </a:r>
          </a:p>
        </p:txBody>
      </p:sp>
      <p:sp>
        <p:nvSpPr>
          <p:cNvPr id="3" name="Content Placeholder 2">
            <a:extLst>
              <a:ext uri="{FF2B5EF4-FFF2-40B4-BE49-F238E27FC236}">
                <a16:creationId xmlns:a16="http://schemas.microsoft.com/office/drawing/2014/main" id="{732D0F3C-B1AE-4135-806F-5A2503399C66}"/>
              </a:ext>
            </a:extLst>
          </p:cNvPr>
          <p:cNvSpPr>
            <a:spLocks noGrp="1"/>
          </p:cNvSpPr>
          <p:nvPr>
            <p:ph idx="1"/>
          </p:nvPr>
        </p:nvSpPr>
        <p:spPr>
          <a:xfrm>
            <a:off x="2427847" y="2010405"/>
            <a:ext cx="8915400" cy="3356466"/>
          </a:xfrm>
        </p:spPr>
        <p:txBody>
          <a:bodyPr/>
          <a:lstStyle/>
          <a:p>
            <a:r>
              <a:rPr lang="en-US" dirty="0"/>
              <a:t>ATSS made with raspberry pi is preloaded with software and is connected to the LCD for UI.</a:t>
            </a:r>
          </a:p>
          <a:p>
            <a:r>
              <a:rPr lang="en-US" dirty="0"/>
              <a:t>Finger print scanner and a battery are </a:t>
            </a:r>
            <a:r>
              <a:rPr lang="en-US"/>
              <a:t>connected dir</a:t>
            </a:r>
            <a:r>
              <a:rPr lang="en-IN"/>
              <a:t>e</a:t>
            </a:r>
            <a:r>
              <a:rPr lang="en-US"/>
              <a:t>ctly </a:t>
            </a:r>
            <a:r>
              <a:rPr lang="en-US" dirty="0"/>
              <a:t>to </a:t>
            </a:r>
            <a:r>
              <a:rPr lang="en-US"/>
              <a:t>the raspberry pi</a:t>
            </a:r>
            <a:r>
              <a:rPr lang="en-IN"/>
              <a:t> Helps ATSS running in isolated conditions.</a:t>
            </a:r>
          </a:p>
          <a:p>
            <a:r>
              <a:rPr lang="en-IN"/>
              <a:t>This portable model can be easily carried and used.</a:t>
            </a:r>
          </a:p>
          <a:p>
            <a:r>
              <a:rPr lang="en-IN"/>
              <a:t>This product can also be used for making many other devices too , hence avoiding the wareout nature of hardware.</a:t>
            </a:r>
          </a:p>
          <a:p>
            <a:r>
              <a:rPr lang="en-IN"/>
              <a:t>It’s external architecture consists of a charging port helping in easy charge of battery and a hdmi port to access developer settings protected by password and fingerprint.</a:t>
            </a:r>
            <a:endParaRPr lang="en-US" dirty="0"/>
          </a:p>
        </p:txBody>
      </p:sp>
      <p:pic>
        <p:nvPicPr>
          <p:cNvPr id="4" name="Picture 2" descr="Smart India Hackathon 2022">
            <a:extLst>
              <a:ext uri="{FF2B5EF4-FFF2-40B4-BE49-F238E27FC236}">
                <a16:creationId xmlns:a16="http://schemas.microsoft.com/office/drawing/2014/main" id="{9FE4E6FB-E5FF-4573-9BFE-4EC6403DA2B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7622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A5AA2-8F36-4D6D-8C8F-953CB31844CB}"/>
              </a:ext>
            </a:extLst>
          </p:cNvPr>
          <p:cNvSpPr>
            <a:spLocks noGrp="1"/>
          </p:cNvSpPr>
          <p:nvPr>
            <p:ph type="title"/>
          </p:nvPr>
        </p:nvSpPr>
        <p:spPr>
          <a:xfrm>
            <a:off x="2592925" y="624110"/>
            <a:ext cx="6051013" cy="1280890"/>
          </a:xfrm>
        </p:spPr>
        <p:txBody>
          <a:bodyPr>
            <a:normAutofit/>
          </a:bodyPr>
          <a:lstStyle/>
          <a:p>
            <a:r>
              <a:rPr lang="en-US" dirty="0"/>
              <a:t>Technology Stack</a:t>
            </a:r>
            <a:endParaRPr lang="en-US" sz="4000" dirty="0"/>
          </a:p>
        </p:txBody>
      </p:sp>
      <p:sp>
        <p:nvSpPr>
          <p:cNvPr id="3" name="Content Placeholder 2">
            <a:extLst>
              <a:ext uri="{FF2B5EF4-FFF2-40B4-BE49-F238E27FC236}">
                <a16:creationId xmlns:a16="http://schemas.microsoft.com/office/drawing/2014/main" id="{732D0F3C-B1AE-4135-806F-5A2503399C66}"/>
              </a:ext>
            </a:extLst>
          </p:cNvPr>
          <p:cNvSpPr>
            <a:spLocks noGrp="1"/>
          </p:cNvSpPr>
          <p:nvPr>
            <p:ph idx="1"/>
          </p:nvPr>
        </p:nvSpPr>
        <p:spPr>
          <a:xfrm>
            <a:off x="2592925" y="1685365"/>
            <a:ext cx="8915400" cy="3777622"/>
          </a:xfrm>
        </p:spPr>
        <p:txBody>
          <a:bodyPr/>
          <a:lstStyle/>
          <a:p>
            <a:r>
              <a:rPr lang="en-IN" dirty="0"/>
              <a:t>ATSS being a hardware component is associated with user interface</a:t>
            </a:r>
          </a:p>
          <a:p>
            <a:r>
              <a:rPr lang="en-IN" dirty="0"/>
              <a:t>In this ATSS model we have used raspberry Pi OS.</a:t>
            </a:r>
          </a:p>
          <a:p>
            <a:r>
              <a:rPr lang="en-IN" dirty="0"/>
              <a:t>Programming Language used here is python.</a:t>
            </a:r>
          </a:p>
          <a:p>
            <a:r>
              <a:rPr lang="en-IN" dirty="0"/>
              <a:t>Python pyqt5 package is used to design user interface.</a:t>
            </a:r>
          </a:p>
          <a:p>
            <a:r>
              <a:rPr lang="en-IN" dirty="0"/>
              <a:t>Local database using MySQL, JSON And Google firebase as cloud database (to depict server) were used.</a:t>
            </a:r>
          </a:p>
          <a:p>
            <a:r>
              <a:rPr lang="en-US" dirty="0"/>
              <a:t>Arduino Uno/ Nano</a:t>
            </a:r>
          </a:p>
          <a:p>
            <a:r>
              <a:rPr lang="en-US" dirty="0"/>
              <a:t>Fingerprint Scanner, Webcam</a:t>
            </a:r>
          </a:p>
          <a:p>
            <a:r>
              <a:rPr lang="en-US" dirty="0"/>
              <a:t>PLCC – KQ Device</a:t>
            </a:r>
          </a:p>
        </p:txBody>
      </p:sp>
      <p:pic>
        <p:nvPicPr>
          <p:cNvPr id="4" name="Picture 2" descr="Smart India Hackathon 2022">
            <a:extLst>
              <a:ext uri="{FF2B5EF4-FFF2-40B4-BE49-F238E27FC236}">
                <a16:creationId xmlns:a16="http://schemas.microsoft.com/office/drawing/2014/main" id="{9FE4E6FB-E5FF-4573-9BFE-4EC6403DA2B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53343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9D375-5CE6-4500-9F28-762164714EEE}"/>
              </a:ext>
            </a:extLst>
          </p:cNvPr>
          <p:cNvSpPr>
            <a:spLocks noGrp="1"/>
          </p:cNvSpPr>
          <p:nvPr>
            <p:ph type="title"/>
          </p:nvPr>
        </p:nvSpPr>
        <p:spPr>
          <a:xfrm>
            <a:off x="2592926" y="624110"/>
            <a:ext cx="6651088" cy="1280890"/>
          </a:xfrm>
        </p:spPr>
        <p:txBody>
          <a:bodyPr>
            <a:normAutofit fontScale="90000"/>
          </a:bodyPr>
          <a:lstStyle/>
          <a:p>
            <a:r>
              <a:rPr lang="en-US" sz="4000" dirty="0"/>
              <a:t>Images / Screenshots of the working prototype</a:t>
            </a:r>
          </a:p>
        </p:txBody>
      </p:sp>
      <p:pic>
        <p:nvPicPr>
          <p:cNvPr id="18" name="Content Placeholder 17">
            <a:extLst>
              <a:ext uri="{FF2B5EF4-FFF2-40B4-BE49-F238E27FC236}">
                <a16:creationId xmlns:a16="http://schemas.microsoft.com/office/drawing/2014/main" id="{D0159E77-9F19-6C2C-898C-7663ED310C2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2127" y="2124174"/>
            <a:ext cx="2833687" cy="3778250"/>
          </a:xfrm>
        </p:spPr>
      </p:pic>
      <p:pic>
        <p:nvPicPr>
          <p:cNvPr id="4" name="Picture 2" descr="Smart India Hackathon 2022">
            <a:extLst>
              <a:ext uri="{FF2B5EF4-FFF2-40B4-BE49-F238E27FC236}">
                <a16:creationId xmlns:a16="http://schemas.microsoft.com/office/drawing/2014/main" id="{D8558DF3-7CD9-49AC-8EB6-E1894D4EBF5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289BD341-3BC1-C096-9095-CE8305C779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400000">
            <a:off x="4763701" y="496065"/>
            <a:ext cx="2243186" cy="4984858"/>
          </a:xfrm>
          <a:prstGeom prst="rect">
            <a:avLst/>
          </a:prstGeom>
        </p:spPr>
      </p:pic>
      <p:pic>
        <p:nvPicPr>
          <p:cNvPr id="22" name="Picture 21">
            <a:extLst>
              <a:ext uri="{FF2B5EF4-FFF2-40B4-BE49-F238E27FC236}">
                <a16:creationId xmlns:a16="http://schemas.microsoft.com/office/drawing/2014/main" id="{7A7F47FD-3419-771A-3A2F-A90DE2E427B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46515" y="4263272"/>
            <a:ext cx="3264991" cy="2448744"/>
          </a:xfrm>
          <a:prstGeom prst="rect">
            <a:avLst/>
          </a:prstGeom>
        </p:spPr>
      </p:pic>
      <p:pic>
        <p:nvPicPr>
          <p:cNvPr id="26" name="Picture 25">
            <a:extLst>
              <a:ext uri="{FF2B5EF4-FFF2-40B4-BE49-F238E27FC236}">
                <a16:creationId xmlns:a16="http://schemas.microsoft.com/office/drawing/2014/main" id="{0B09F4FA-6EC7-0EF6-63C2-6432B762196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731825" y="1837496"/>
            <a:ext cx="3030121" cy="2272591"/>
          </a:xfrm>
          <a:prstGeom prst="rect">
            <a:avLst/>
          </a:prstGeom>
        </p:spPr>
      </p:pic>
      <p:pic>
        <p:nvPicPr>
          <p:cNvPr id="30" name="Picture 29">
            <a:extLst>
              <a:ext uri="{FF2B5EF4-FFF2-40B4-BE49-F238E27FC236}">
                <a16:creationId xmlns:a16="http://schemas.microsoft.com/office/drawing/2014/main" id="{FFC375F6-F621-078E-48BD-0006E376F45C}"/>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660849" y="4263272"/>
            <a:ext cx="4101097" cy="2494150"/>
          </a:xfrm>
          <a:prstGeom prst="rect">
            <a:avLst/>
          </a:prstGeom>
        </p:spPr>
      </p:pic>
    </p:spTree>
    <p:extLst>
      <p:ext uri="{BB962C8B-B14F-4D97-AF65-F5344CB8AC3E}">
        <p14:creationId xmlns:p14="http://schemas.microsoft.com/office/powerpoint/2010/main" val="20899051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CEC06-1F05-45E1-8680-566A156A107E}"/>
              </a:ext>
            </a:extLst>
          </p:cNvPr>
          <p:cNvSpPr>
            <a:spLocks noGrp="1"/>
          </p:cNvSpPr>
          <p:nvPr>
            <p:ph type="title"/>
          </p:nvPr>
        </p:nvSpPr>
        <p:spPr/>
        <p:txBody>
          <a:bodyPr/>
          <a:lstStyle/>
          <a:p>
            <a:r>
              <a:rPr lang="en-US" dirty="0"/>
              <a:t>Video of Working Prototype</a:t>
            </a:r>
            <a:br>
              <a:rPr lang="en-US" dirty="0"/>
            </a:br>
            <a:r>
              <a:rPr lang="en-US" sz="2800" dirty="0"/>
              <a:t>(High resolution - &lt;1min)</a:t>
            </a:r>
            <a:endParaRPr lang="en-US" dirty="0"/>
          </a:p>
        </p:txBody>
      </p:sp>
      <p:pic>
        <p:nvPicPr>
          <p:cNvPr id="5" name="video6147797916703525783">
            <a:hlinkClick r:id="" action="ppaction://media"/>
            <a:extLst>
              <a:ext uri="{FF2B5EF4-FFF2-40B4-BE49-F238E27FC236}">
                <a16:creationId xmlns:a16="http://schemas.microsoft.com/office/drawing/2014/main" id="{CDC90659-12FB-6632-FF73-C28C28614B7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667786" y="2133600"/>
            <a:ext cx="6268252" cy="3778250"/>
          </a:xfrm>
        </p:spPr>
      </p:pic>
      <p:pic>
        <p:nvPicPr>
          <p:cNvPr id="4" name="Picture 2" descr="Smart India Hackathon 2022">
            <a:extLst>
              <a:ext uri="{FF2B5EF4-FFF2-40B4-BE49-F238E27FC236}">
                <a16:creationId xmlns:a16="http://schemas.microsoft.com/office/drawing/2014/main" id="{9AEC2035-A179-4872-9879-608CCCF38DAB}"/>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072D6EA1-E2DD-C53D-FAC1-37A70DDF537B}"/>
              </a:ext>
            </a:extLst>
          </p:cNvPr>
          <p:cNvSpPr txBox="1"/>
          <p:nvPr/>
        </p:nvSpPr>
        <p:spPr>
          <a:xfrm>
            <a:off x="1273926" y="6301859"/>
            <a:ext cx="10230686" cy="369332"/>
          </a:xfrm>
          <a:prstGeom prst="rect">
            <a:avLst/>
          </a:prstGeom>
          <a:noFill/>
        </p:spPr>
        <p:txBody>
          <a:bodyPr wrap="none" rtlCol="0">
            <a:spAutoFit/>
          </a:bodyPr>
          <a:lstStyle/>
          <a:p>
            <a:r>
              <a:rPr lang="en-US" dirty="0"/>
              <a:t>https://drive.google.com/file/d/1f3OOsHfkPvcoPClGvfgIa5n19So9Vn5o/view?usp=sharing</a:t>
            </a:r>
          </a:p>
        </p:txBody>
      </p:sp>
    </p:spTree>
    <p:extLst>
      <p:ext uri="{BB962C8B-B14F-4D97-AF65-F5344CB8AC3E}">
        <p14:creationId xmlns:p14="http://schemas.microsoft.com/office/powerpoint/2010/main" val="13477780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78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675AE-605C-4224-9B12-05173595AB94}"/>
              </a:ext>
            </a:extLst>
          </p:cNvPr>
          <p:cNvSpPr>
            <a:spLocks noGrp="1"/>
          </p:cNvSpPr>
          <p:nvPr>
            <p:ph type="title"/>
          </p:nvPr>
        </p:nvSpPr>
        <p:spPr>
          <a:xfrm>
            <a:off x="2592925" y="624110"/>
            <a:ext cx="7009863" cy="1509490"/>
          </a:xfrm>
        </p:spPr>
        <p:txBody>
          <a:bodyPr>
            <a:normAutofit fontScale="90000"/>
          </a:bodyPr>
          <a:lstStyle/>
          <a:p>
            <a:r>
              <a:rPr lang="en-US" dirty="0"/>
              <a:t>Group Picture of all Participants with Developed Prototype (High Resolution)</a:t>
            </a:r>
            <a:br>
              <a:rPr lang="en-US" dirty="0"/>
            </a:br>
            <a:r>
              <a:rPr lang="en-US" sz="2200" dirty="0"/>
              <a:t>(If possible in SIH Tee-shirts)</a:t>
            </a:r>
            <a:endParaRPr lang="en-US" dirty="0"/>
          </a:p>
        </p:txBody>
      </p:sp>
      <p:pic>
        <p:nvPicPr>
          <p:cNvPr id="4" name="Picture 2" descr="Smart India Hackathon 2022">
            <a:extLst>
              <a:ext uri="{FF2B5EF4-FFF2-40B4-BE49-F238E27FC236}">
                <a16:creationId xmlns:a16="http://schemas.microsoft.com/office/drawing/2014/main" id="{579F9D19-DDD2-41AD-B100-A65DB5E49CC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10722" y="371475"/>
            <a:ext cx="2090735" cy="94795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099BB253-6C60-B43B-7E91-F2B44193259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4515563" y="385150"/>
            <a:ext cx="3940158" cy="8389854"/>
          </a:xfrm>
          <a:prstGeom prst="rect">
            <a:avLst/>
          </a:prstGeom>
        </p:spPr>
      </p:pic>
    </p:spTree>
    <p:extLst>
      <p:ext uri="{BB962C8B-B14F-4D97-AF65-F5344CB8AC3E}">
        <p14:creationId xmlns:p14="http://schemas.microsoft.com/office/powerpoint/2010/main" val="3658272141"/>
      </p:ext>
    </p:extLst>
  </p:cSld>
  <p:clrMapOvr>
    <a:masterClrMapping/>
  </p:clrMapOvr>
</p:sld>
</file>

<file path=ppt/theme/theme1.xml><?xml version="1.0" encoding="utf-8"?>
<a:theme xmlns:a="http://schemas.openxmlformats.org/drawingml/2006/main" name="Wisp">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Wisp">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327</TotalTime>
  <Words>491</Words>
  <Application>Microsoft Office PowerPoint</Application>
  <PresentationFormat>Widescreen</PresentationFormat>
  <Paragraphs>66</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Wingdings 3</vt:lpstr>
      <vt:lpstr>Wisp</vt:lpstr>
      <vt:lpstr>PowerPoint Presentation</vt:lpstr>
      <vt:lpstr>Details of all Team Members</vt:lpstr>
      <vt:lpstr>Idea Description (5 to 6 lines)</vt:lpstr>
      <vt:lpstr>Innovative Idea Solution (50 Words)</vt:lpstr>
      <vt:lpstr>Reference Architecture /  Solution Architecture (50 Words)</vt:lpstr>
      <vt:lpstr>Technology Stack</vt:lpstr>
      <vt:lpstr>Images / Screenshots of the working prototype</vt:lpstr>
      <vt:lpstr>Video of Working Prototype (High resolution - &lt;1min)</vt:lpstr>
      <vt:lpstr>Group Picture of all Participants with Developed Prototype (High Resolution) (If possible in SIH Tee-shirts)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Ruvik Kavedia</dc:creator>
  <cp:lastModifiedBy>manish kumar chintha</cp:lastModifiedBy>
  <cp:revision>23</cp:revision>
  <dcterms:created xsi:type="dcterms:W3CDTF">2022-09-06T10:43:00Z</dcterms:created>
  <dcterms:modified xsi:type="dcterms:W3CDTF">2022-09-20T15:29:30Z</dcterms:modified>
</cp:coreProperties>
</file>

<file path=docProps/thumbnail.jpeg>
</file>